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2a25c3653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2a25c3653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2a25c3653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2a25c3653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2a25c3653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2a25c3653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2a25c3653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2a25c3653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2a25c3653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2a25c3653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2a25c3653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2a25c3653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2a25c3653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2a25c3653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2a25c3653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2a25c3653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2a25c3653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2a25c3653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a25c3653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2a25c3653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2a25c3653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2a25c3653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2a25c3653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2a25c3653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drive.google.com/file/d/1AeCD_gXVsfA0HCEzO6P8v5rofQEJ-W8Y/view" TargetMode="External"/><Relationship Id="rId4" Type="http://schemas.openxmlformats.org/officeDocument/2006/relationships/image" Target="../media/image3.jpg"/><Relationship Id="rId5" Type="http://schemas.openxmlformats.org/officeDocument/2006/relationships/hyperlink" Target="https://drive.google.com/file/d/1L30WzoHxdggHo3m1scVOmNcXvUcNiwIL/view?usp=drive_link" TargetMode="External"/><Relationship Id="rId6"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www.youtube.com/watch?v=FEJ_Z1jA1bY"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drive.google.com/file/d/1oSz-zMoObHG4URzxtsXuwY3NvGChWPVD/view"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938850" y="1428200"/>
            <a:ext cx="69522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1. Introduzione: 16 ottobre 1943</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2. Video lettura "Il bambino del tram" di Isabella Labate, editore Orecchio Acerbo </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in collaborazione con Amnesty international</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3. Riassunto della testimonianza</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4. Dal passato al presente: 27 gennaio 2025</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5. "Non sono mai stato bambino, ma non sarò mai vecchio perché nel mio cuore il tempo si è fermato il 16 ottobre 1943" - Emanuele Di Porto</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6. Video Sky "Emanuele Di Porto rivive il suo 16 ottobre 1943"</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7. Immagini storiche del Ghetto di Roma (2 jpg)</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8. Immagini deportazione degli Ebrei dal Ghetto il 16 ottobre 1943 (2 jpg)</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9. Immagine: il tram</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10. Immagine Virginia Piazza: la mamma di Emanuele Di Porto</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11. Immagine dei fratelli Di Porto</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12.  Video attività grafica "Un tram carico di Speranza"</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13. Attività grafica "Un tram carico di Speranza"</a:t>
            </a:r>
            <a:endParaRPr/>
          </a:p>
        </p:txBody>
      </p:sp>
      <p:sp>
        <p:nvSpPr>
          <p:cNvPr id="55" name="Google Shape;55;p13"/>
          <p:cNvSpPr txBox="1"/>
          <p:nvPr/>
        </p:nvSpPr>
        <p:spPr>
          <a:xfrm>
            <a:off x="489375" y="349575"/>
            <a:ext cx="77313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5200">
                <a:solidFill>
                  <a:schemeClr val="dk1"/>
                </a:solidFill>
              </a:rPr>
              <a:t>Il bambino del tram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2"/>
          <p:cNvPicPr preferRelativeResize="0"/>
          <p:nvPr/>
        </p:nvPicPr>
        <p:blipFill>
          <a:blip r:embed="rId3">
            <a:alphaModFix/>
          </a:blip>
          <a:stretch>
            <a:fillRect/>
          </a:stretch>
        </p:blipFill>
        <p:spPr>
          <a:xfrm>
            <a:off x="1926575" y="631800"/>
            <a:ext cx="6433950" cy="4342925"/>
          </a:xfrm>
          <a:prstGeom prst="rect">
            <a:avLst/>
          </a:prstGeom>
          <a:noFill/>
          <a:ln>
            <a:noFill/>
          </a:ln>
        </p:spPr>
      </p:pic>
      <p:sp>
        <p:nvSpPr>
          <p:cNvPr id="110" name="Google Shape;110;p22"/>
          <p:cNvSpPr txBox="1"/>
          <p:nvPr/>
        </p:nvSpPr>
        <p:spPr>
          <a:xfrm>
            <a:off x="0" y="0"/>
            <a:ext cx="8360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8. Immagini deportazione degli Ebrei dal Ghetto il 16 ottobre 1943 (2 jpg)</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9. Immagine: il tram</a:t>
            </a:r>
            <a:endParaRPr>
              <a:solidFill>
                <a:srgbClr val="202124"/>
              </a:solidFill>
              <a:highlight>
                <a:srgbClr val="F8F9FA"/>
              </a:highligh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3"/>
          <p:cNvPicPr preferRelativeResize="0"/>
          <p:nvPr/>
        </p:nvPicPr>
        <p:blipFill>
          <a:blip r:embed="rId3">
            <a:alphaModFix/>
          </a:blip>
          <a:stretch>
            <a:fillRect/>
          </a:stretch>
        </p:blipFill>
        <p:spPr>
          <a:xfrm rot="349214">
            <a:off x="3522125" y="721675"/>
            <a:ext cx="5266750" cy="4004550"/>
          </a:xfrm>
          <a:prstGeom prst="rect">
            <a:avLst/>
          </a:prstGeom>
          <a:noFill/>
          <a:ln>
            <a:noFill/>
          </a:ln>
        </p:spPr>
      </p:pic>
      <p:pic>
        <p:nvPicPr>
          <p:cNvPr id="116" name="Google Shape;116;p23"/>
          <p:cNvPicPr preferRelativeResize="0"/>
          <p:nvPr/>
        </p:nvPicPr>
        <p:blipFill>
          <a:blip r:embed="rId4">
            <a:alphaModFix/>
          </a:blip>
          <a:stretch>
            <a:fillRect/>
          </a:stretch>
        </p:blipFill>
        <p:spPr>
          <a:xfrm rot="-507059">
            <a:off x="434950" y="342200"/>
            <a:ext cx="3421401" cy="1897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4"/>
          <p:cNvPicPr preferRelativeResize="0"/>
          <p:nvPr/>
        </p:nvPicPr>
        <p:blipFill>
          <a:blip r:embed="rId3">
            <a:alphaModFix/>
          </a:blip>
          <a:stretch>
            <a:fillRect/>
          </a:stretch>
        </p:blipFill>
        <p:spPr>
          <a:xfrm>
            <a:off x="1271000" y="872625"/>
            <a:ext cx="3554000" cy="4013425"/>
          </a:xfrm>
          <a:prstGeom prst="rect">
            <a:avLst/>
          </a:prstGeom>
          <a:noFill/>
          <a:ln>
            <a:noFill/>
          </a:ln>
        </p:spPr>
      </p:pic>
      <p:pic>
        <p:nvPicPr>
          <p:cNvPr id="122" name="Google Shape;122;p24"/>
          <p:cNvPicPr preferRelativeResize="0"/>
          <p:nvPr/>
        </p:nvPicPr>
        <p:blipFill>
          <a:blip r:embed="rId4">
            <a:alphaModFix/>
          </a:blip>
          <a:stretch>
            <a:fillRect/>
          </a:stretch>
        </p:blipFill>
        <p:spPr>
          <a:xfrm>
            <a:off x="5848775" y="755150"/>
            <a:ext cx="2581825" cy="4130900"/>
          </a:xfrm>
          <a:prstGeom prst="rect">
            <a:avLst/>
          </a:prstGeom>
          <a:noFill/>
          <a:ln>
            <a:noFill/>
          </a:ln>
        </p:spPr>
      </p:pic>
      <p:sp>
        <p:nvSpPr>
          <p:cNvPr id="123" name="Google Shape;123;p24"/>
          <p:cNvSpPr txBox="1"/>
          <p:nvPr/>
        </p:nvSpPr>
        <p:spPr>
          <a:xfrm>
            <a:off x="0" y="0"/>
            <a:ext cx="8430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10. Immagine Virginia Piazza: la mamma di Emanuele Di Porto</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11. Immagine dei fratelli Di Porto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5" title="Attività - Il bambino del tram.mp4">
            <a:hlinkClick r:id="rId3"/>
          </p:cNvPr>
          <p:cNvPicPr preferRelativeResize="0"/>
          <p:nvPr/>
        </p:nvPicPr>
        <p:blipFill>
          <a:blip r:embed="rId4">
            <a:alphaModFix/>
          </a:blip>
          <a:stretch>
            <a:fillRect/>
          </a:stretch>
        </p:blipFill>
        <p:spPr>
          <a:xfrm>
            <a:off x="5997613" y="152400"/>
            <a:ext cx="2721769" cy="4838701"/>
          </a:xfrm>
          <a:prstGeom prst="rect">
            <a:avLst/>
          </a:prstGeom>
          <a:noFill/>
          <a:ln>
            <a:noFill/>
          </a:ln>
        </p:spPr>
      </p:pic>
      <p:sp>
        <p:nvSpPr>
          <p:cNvPr id="129" name="Google Shape;129;p25"/>
          <p:cNvSpPr txBox="1"/>
          <p:nvPr/>
        </p:nvSpPr>
        <p:spPr>
          <a:xfrm>
            <a:off x="360650" y="381750"/>
            <a:ext cx="2976300" cy="4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30" name="Google Shape;130;p25"/>
          <p:cNvSpPr/>
          <p:nvPr/>
        </p:nvSpPr>
        <p:spPr>
          <a:xfrm rot="-1109714">
            <a:off x="461509" y="1816485"/>
            <a:ext cx="3578633" cy="1218551"/>
          </a:xfrm>
          <a:prstGeom prst="rect">
            <a:avLst/>
          </a:prstGeom>
        </p:spPr>
        <p:txBody>
          <a:bodyPr>
            <a:prstTxWarp prst="textPlain"/>
          </a:bodyPr>
          <a:lstStyle/>
          <a:p>
            <a:pPr lvl="0" algn="ctr"/>
            <a:r>
              <a:rPr b="0" i="0">
                <a:ln cap="flat" cmpd="sng" w="19050">
                  <a:solidFill>
                    <a:srgbClr val="202124"/>
                  </a:solidFill>
                  <a:prstDash val="solid"/>
                  <a:round/>
                  <a:headEnd len="sm" w="sm" type="none"/>
                  <a:tailEnd len="sm" w="sm" type="none"/>
                </a:ln>
                <a:solidFill>
                  <a:srgbClr val="9FC5E8"/>
                </a:solidFill>
                <a:latin typeface="Arial"/>
              </a:rPr>
              <a:t>ATTIVITÀ</a:t>
            </a:r>
          </a:p>
        </p:txBody>
      </p:sp>
      <p:sp>
        <p:nvSpPr>
          <p:cNvPr id="131" name="Google Shape;131;p25"/>
          <p:cNvSpPr txBox="1"/>
          <p:nvPr/>
        </p:nvSpPr>
        <p:spPr>
          <a:xfrm>
            <a:off x="1669000" y="4316775"/>
            <a:ext cx="3706200" cy="3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u="sng">
                <a:solidFill>
                  <a:schemeClr val="hlink"/>
                </a:solidFill>
                <a:hlinkClick r:id="rId5"/>
              </a:rPr>
              <a:t>PER REALIZZARE IL FLIPBOOK</a:t>
            </a:r>
            <a:endParaRPr sz="1800">
              <a:solidFill>
                <a:schemeClr val="dk2"/>
              </a:solidFill>
            </a:endParaRPr>
          </a:p>
        </p:txBody>
      </p:sp>
      <p:pic>
        <p:nvPicPr>
          <p:cNvPr descr="a cartoon drawing of a hand pointing with the index finger (Fornito da Tenor)" id="132" name="Google Shape;132;p25"/>
          <p:cNvPicPr preferRelativeResize="0"/>
          <p:nvPr/>
        </p:nvPicPr>
        <p:blipFill>
          <a:blip r:embed="rId6">
            <a:alphaModFix/>
          </a:blip>
          <a:stretch>
            <a:fillRect/>
          </a:stretch>
        </p:blipFill>
        <p:spPr>
          <a:xfrm>
            <a:off x="0" y="4000273"/>
            <a:ext cx="1637600" cy="785900"/>
          </a:xfrm>
          <a:prstGeom prst="rect">
            <a:avLst/>
          </a:prstGeom>
          <a:noFill/>
          <a:ln>
            <a:noFill/>
          </a:ln>
        </p:spPr>
      </p:pic>
      <p:sp>
        <p:nvSpPr>
          <p:cNvPr id="133" name="Google Shape;133;p25"/>
          <p:cNvSpPr txBox="1"/>
          <p:nvPr/>
        </p:nvSpPr>
        <p:spPr>
          <a:xfrm>
            <a:off x="0" y="0"/>
            <a:ext cx="560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12.  Video attività grafica "Un tram carico di Speranza"</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13. Attività grafica "Un tram carico di Speranza"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222325" y="388625"/>
            <a:ext cx="8308024" cy="5085350"/>
          </a:xfrm>
          <a:prstGeom prst="rect">
            <a:avLst/>
          </a:prstGeom>
          <a:noFill/>
          <a:ln>
            <a:noFill/>
          </a:ln>
        </p:spPr>
      </p:pic>
      <p:sp>
        <p:nvSpPr>
          <p:cNvPr id="61" name="Google Shape;61;p1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1. Introduzione: 16 ottobre 1943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descr="Emanuele dorme: è l’alba quando sua madre esce di casa per avvisare il marito che nel ghetto sono arrivati i tedeschi. Emanuele, svegliatosi per il trambusto, la vede dalla finestra che, sotto la minaccia di un mitra, sale su un camion tedesco. Corre per raggiungerla, ma lei con un calcio lo allontana. Da solo, disperato sale su un tram, la circolare, da cui scenderà solo dopo tre giorni. A quasi settant’anni dal rastrellamento del ghetto di Roma, una delle più commoventi storie del 16 ottobre 1943.&#10;Un racconto potente, direttamente distillato dalle parole del protagonista, Emanuele Di Porto.&#10;Un libro per non dimenticare il cuore di una grande città in quell’autunno ferito e feroce.&#10;E per riflettere, una volta di più, su chi siamo e su chi eravamo.&#10;(orecchioacerbo.com)&#10;&#10;Video lettura dell'albo illustrato &quot;La crociata dei bambini&quot; &#10;di Isabella Labate,&#10;adattamento di Fausta Orecchio,&#10;edito da Orecchio Acerbo (ottobre 2022).&#10;Da 8 anni in su." id="66" name="Google Shape;66;p15" title="Il bambino del tram - Orecchio Acerbo">
            <a:hlinkClick r:id="rId3"/>
          </p:cNvPr>
          <p:cNvPicPr preferRelativeResize="0"/>
          <p:nvPr/>
        </p:nvPicPr>
        <p:blipFill>
          <a:blip r:embed="rId4">
            <a:alphaModFix/>
          </a:blip>
          <a:stretch>
            <a:fillRect/>
          </a:stretch>
        </p:blipFill>
        <p:spPr>
          <a:xfrm>
            <a:off x="729988" y="701700"/>
            <a:ext cx="8058375" cy="4284200"/>
          </a:xfrm>
          <a:prstGeom prst="rect">
            <a:avLst/>
          </a:prstGeom>
          <a:noFill/>
          <a:ln>
            <a:noFill/>
          </a:ln>
        </p:spPr>
      </p:pic>
      <p:sp>
        <p:nvSpPr>
          <p:cNvPr id="67" name="Google Shape;67;p15"/>
          <p:cNvSpPr txBox="1"/>
          <p:nvPr/>
        </p:nvSpPr>
        <p:spPr>
          <a:xfrm>
            <a:off x="0" y="0"/>
            <a:ext cx="883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2. Video lettura "Il bambino del tram" di Isabella Labate, editore Orecchio Acerbo </a:t>
            </a:r>
            <a:endParaRPr>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in collaborazione con Amnesty international</a:t>
            </a:r>
            <a:endParaRPr>
              <a:solidFill>
                <a:srgbClr val="202124"/>
              </a:solidFill>
              <a:highlight>
                <a:srgbClr val="F8F9FA"/>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219775" y="494525"/>
            <a:ext cx="4352100" cy="4756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it" sz="1100">
                <a:solidFill>
                  <a:schemeClr val="dk1"/>
                </a:solidFill>
              </a:rPr>
              <a:t>Roma 16 ottobre 1943 sabato mattina.</a:t>
            </a:r>
            <a:endParaRPr sz="1100">
              <a:solidFill>
                <a:schemeClr val="dk1"/>
              </a:solidFill>
            </a:endParaRPr>
          </a:p>
          <a:p>
            <a:pPr indent="0" lvl="0" marL="0" rtl="0" algn="just">
              <a:spcBef>
                <a:spcPts val="0"/>
              </a:spcBef>
              <a:spcAft>
                <a:spcPts val="0"/>
              </a:spcAft>
              <a:buNone/>
            </a:pPr>
            <a:r>
              <a:t/>
            </a:r>
            <a:endParaRPr sz="1100">
              <a:solidFill>
                <a:schemeClr val="dk1"/>
              </a:solidFill>
            </a:endParaRPr>
          </a:p>
          <a:p>
            <a:pPr indent="0" lvl="0" marL="0" rtl="0" algn="just">
              <a:spcBef>
                <a:spcPts val="0"/>
              </a:spcBef>
              <a:spcAft>
                <a:spcPts val="0"/>
              </a:spcAft>
              <a:buNone/>
            </a:pPr>
            <a:r>
              <a:rPr lang="it" sz="1100">
                <a:solidFill>
                  <a:schemeClr val="dk1"/>
                </a:solidFill>
              </a:rPr>
              <a:t>Era l’alba. Emanuele Di Porto, come gran parte dei</a:t>
            </a:r>
            <a:endParaRPr sz="1100">
              <a:solidFill>
                <a:schemeClr val="dk1"/>
              </a:solidFill>
            </a:endParaRPr>
          </a:p>
          <a:p>
            <a:pPr indent="0" lvl="0" marL="0" rtl="0" algn="just">
              <a:spcBef>
                <a:spcPts val="0"/>
              </a:spcBef>
              <a:spcAft>
                <a:spcPts val="0"/>
              </a:spcAft>
              <a:buNone/>
            </a:pPr>
            <a:r>
              <a:rPr lang="it" sz="1100">
                <a:solidFill>
                  <a:schemeClr val="dk1"/>
                </a:solidFill>
              </a:rPr>
              <a:t>romani, dormiva ancora nel suo piccolo letto in una piccola</a:t>
            </a:r>
            <a:endParaRPr sz="1100">
              <a:solidFill>
                <a:schemeClr val="dk1"/>
              </a:solidFill>
            </a:endParaRPr>
          </a:p>
          <a:p>
            <a:pPr indent="0" lvl="0" marL="0" rtl="0" algn="just">
              <a:spcBef>
                <a:spcPts val="0"/>
              </a:spcBef>
              <a:spcAft>
                <a:spcPts val="0"/>
              </a:spcAft>
              <a:buNone/>
            </a:pPr>
            <a:r>
              <a:rPr lang="it" sz="1100">
                <a:solidFill>
                  <a:schemeClr val="dk1"/>
                </a:solidFill>
              </a:rPr>
              <a:t>casa del ghetto ebraico, dove viveva con la sua mamma, il</a:t>
            </a:r>
            <a:endParaRPr sz="1100">
              <a:solidFill>
                <a:schemeClr val="dk1"/>
              </a:solidFill>
            </a:endParaRPr>
          </a:p>
          <a:p>
            <a:pPr indent="0" lvl="0" marL="0" rtl="0" algn="just">
              <a:spcBef>
                <a:spcPts val="0"/>
              </a:spcBef>
              <a:spcAft>
                <a:spcPts val="0"/>
              </a:spcAft>
              <a:buNone/>
            </a:pPr>
            <a:r>
              <a:rPr lang="it" sz="1100">
                <a:solidFill>
                  <a:schemeClr val="dk1"/>
                </a:solidFill>
              </a:rPr>
              <a:t>suo papà e cinque tra fratelli e sorelle. Da ormai 5 anni la</a:t>
            </a:r>
            <a:endParaRPr sz="1100">
              <a:solidFill>
                <a:schemeClr val="dk1"/>
              </a:solidFill>
            </a:endParaRPr>
          </a:p>
          <a:p>
            <a:pPr indent="0" lvl="0" marL="0" rtl="0" algn="just">
              <a:spcBef>
                <a:spcPts val="0"/>
              </a:spcBef>
              <a:spcAft>
                <a:spcPts val="0"/>
              </a:spcAft>
              <a:buNone/>
            </a:pPr>
            <a:r>
              <a:rPr lang="it" sz="1100">
                <a:solidFill>
                  <a:schemeClr val="dk1"/>
                </a:solidFill>
              </a:rPr>
              <a:t>vita per gli ebrei italiani era sprofondata nella miseria e</a:t>
            </a:r>
            <a:endParaRPr sz="1100">
              <a:solidFill>
                <a:schemeClr val="dk1"/>
              </a:solidFill>
            </a:endParaRPr>
          </a:p>
          <a:p>
            <a:pPr indent="0" lvl="0" marL="0" rtl="0" algn="just">
              <a:spcBef>
                <a:spcPts val="0"/>
              </a:spcBef>
              <a:spcAft>
                <a:spcPts val="0"/>
              </a:spcAft>
              <a:buNone/>
            </a:pPr>
            <a:r>
              <a:rPr lang="it" sz="1100">
                <a:solidFill>
                  <a:schemeClr val="dk1"/>
                </a:solidFill>
              </a:rPr>
              <a:t>nella fame: i bambini non potevano frequentare la scuola, i</a:t>
            </a:r>
            <a:endParaRPr sz="1100">
              <a:solidFill>
                <a:schemeClr val="dk1"/>
              </a:solidFill>
            </a:endParaRPr>
          </a:p>
          <a:p>
            <a:pPr indent="0" lvl="0" marL="0" rtl="0" algn="just">
              <a:spcBef>
                <a:spcPts val="0"/>
              </a:spcBef>
              <a:spcAft>
                <a:spcPts val="0"/>
              </a:spcAft>
              <a:buNone/>
            </a:pPr>
            <a:r>
              <a:rPr lang="it" sz="1100">
                <a:solidFill>
                  <a:schemeClr val="dk1"/>
                </a:solidFill>
              </a:rPr>
              <a:t>grandi non potevano lavorare, e quel terribile mattino le</a:t>
            </a:r>
            <a:endParaRPr sz="1100">
              <a:solidFill>
                <a:schemeClr val="dk1"/>
              </a:solidFill>
            </a:endParaRPr>
          </a:p>
          <a:p>
            <a:pPr indent="0" lvl="0" marL="0" rtl="0" algn="just">
              <a:spcBef>
                <a:spcPts val="0"/>
              </a:spcBef>
              <a:spcAft>
                <a:spcPts val="0"/>
              </a:spcAft>
              <a:buNone/>
            </a:pPr>
            <a:r>
              <a:rPr lang="it" sz="1100">
                <a:solidFill>
                  <a:schemeClr val="dk1"/>
                </a:solidFill>
              </a:rPr>
              <a:t>cose sarebbero ulteriormente peggiorate. Il papà di</a:t>
            </a:r>
            <a:endParaRPr sz="1100">
              <a:solidFill>
                <a:schemeClr val="dk1"/>
              </a:solidFill>
            </a:endParaRPr>
          </a:p>
          <a:p>
            <a:pPr indent="0" lvl="0" marL="0" rtl="0" algn="just">
              <a:spcBef>
                <a:spcPts val="0"/>
              </a:spcBef>
              <a:spcAft>
                <a:spcPts val="0"/>
              </a:spcAft>
              <a:buNone/>
            </a:pPr>
            <a:r>
              <a:rPr lang="it" sz="1100">
                <a:solidFill>
                  <a:schemeClr val="dk1"/>
                </a:solidFill>
              </a:rPr>
              <a:t>Emanuele si svegliò alle tre del mattino e si recò presso la</a:t>
            </a:r>
            <a:endParaRPr sz="1100">
              <a:solidFill>
                <a:schemeClr val="dk1"/>
              </a:solidFill>
            </a:endParaRPr>
          </a:p>
          <a:p>
            <a:pPr indent="0" lvl="0" marL="0" rtl="0" algn="just">
              <a:spcBef>
                <a:spcPts val="0"/>
              </a:spcBef>
              <a:spcAft>
                <a:spcPts val="0"/>
              </a:spcAft>
              <a:buNone/>
            </a:pPr>
            <a:r>
              <a:rPr lang="it" sz="1100">
                <a:solidFill>
                  <a:schemeClr val="dk1"/>
                </a:solidFill>
              </a:rPr>
              <a:t>stazione del treno per provare a vendere qualche</a:t>
            </a:r>
            <a:endParaRPr sz="1100">
              <a:solidFill>
                <a:schemeClr val="dk1"/>
              </a:solidFill>
            </a:endParaRPr>
          </a:p>
          <a:p>
            <a:pPr indent="0" lvl="0" marL="0" rtl="0" algn="just">
              <a:spcBef>
                <a:spcPts val="0"/>
              </a:spcBef>
              <a:spcAft>
                <a:spcPts val="0"/>
              </a:spcAft>
              <a:buNone/>
            </a:pPr>
            <a:r>
              <a:rPr lang="it" sz="1100">
                <a:solidFill>
                  <a:schemeClr val="dk1"/>
                </a:solidFill>
              </a:rPr>
              <a:t>cianfrusaglia per racimolare qualche soldo; in casa, verso le</a:t>
            </a:r>
            <a:endParaRPr sz="1100">
              <a:solidFill>
                <a:schemeClr val="dk1"/>
              </a:solidFill>
            </a:endParaRPr>
          </a:p>
          <a:p>
            <a:pPr indent="0" lvl="0" marL="0" rtl="0" algn="just">
              <a:spcBef>
                <a:spcPts val="0"/>
              </a:spcBef>
              <a:spcAft>
                <a:spcPts val="0"/>
              </a:spcAft>
              <a:buNone/>
            </a:pPr>
            <a:r>
              <a:rPr lang="it" sz="1100">
                <a:solidFill>
                  <a:schemeClr val="dk1"/>
                </a:solidFill>
              </a:rPr>
              <a:t>cinque del mattino, mamma Virginia sentì un gran</a:t>
            </a:r>
            <a:endParaRPr sz="1100">
              <a:solidFill>
                <a:schemeClr val="dk1"/>
              </a:solidFill>
            </a:endParaRPr>
          </a:p>
          <a:p>
            <a:pPr indent="0" lvl="0" marL="0" rtl="0" algn="just">
              <a:spcBef>
                <a:spcPts val="0"/>
              </a:spcBef>
              <a:spcAft>
                <a:spcPts val="0"/>
              </a:spcAft>
              <a:buNone/>
            </a:pPr>
            <a:r>
              <a:rPr lang="it" sz="1100">
                <a:solidFill>
                  <a:schemeClr val="dk1"/>
                </a:solidFill>
              </a:rPr>
              <a:t>trambusto, si affacciò alla finestra e vide centinaia di</a:t>
            </a:r>
            <a:endParaRPr sz="1100">
              <a:solidFill>
                <a:schemeClr val="dk1"/>
              </a:solidFill>
            </a:endParaRPr>
          </a:p>
          <a:p>
            <a:pPr indent="0" lvl="0" marL="0" rtl="0" algn="just">
              <a:spcBef>
                <a:spcPts val="0"/>
              </a:spcBef>
              <a:spcAft>
                <a:spcPts val="0"/>
              </a:spcAft>
              <a:buNone/>
            </a:pPr>
            <a:r>
              <a:rPr lang="it" sz="1100">
                <a:solidFill>
                  <a:schemeClr val="dk1"/>
                </a:solidFill>
              </a:rPr>
              <a:t>soldati tedeschi. Virginia si precipitò in strada. «Stanno</a:t>
            </a:r>
            <a:endParaRPr sz="1100">
              <a:solidFill>
                <a:schemeClr val="dk1"/>
              </a:solidFill>
            </a:endParaRPr>
          </a:p>
          <a:p>
            <a:pPr indent="0" lvl="0" marL="0" rtl="0" algn="just">
              <a:spcBef>
                <a:spcPts val="0"/>
              </a:spcBef>
              <a:spcAft>
                <a:spcPts val="0"/>
              </a:spcAft>
              <a:buNone/>
            </a:pPr>
            <a:r>
              <a:rPr lang="it" sz="1100">
                <a:solidFill>
                  <a:schemeClr val="dk1"/>
                </a:solidFill>
              </a:rPr>
              <a:t>caricando tutti gli uomini ebrei su quei camion! Li</a:t>
            </a:r>
            <a:endParaRPr sz="1100">
              <a:solidFill>
                <a:schemeClr val="dk1"/>
              </a:solidFill>
            </a:endParaRPr>
          </a:p>
          <a:p>
            <a:pPr indent="0" lvl="0" marL="0" rtl="0" algn="just">
              <a:spcBef>
                <a:spcPts val="0"/>
              </a:spcBef>
              <a:spcAft>
                <a:spcPts val="0"/>
              </a:spcAft>
              <a:buNone/>
            </a:pPr>
            <a:r>
              <a:rPr lang="it" sz="1100">
                <a:solidFill>
                  <a:schemeClr val="dk1"/>
                </a:solidFill>
              </a:rPr>
              <a:t>porteranno via tutti!» urlavano grida confuse. La donna</a:t>
            </a:r>
            <a:endParaRPr sz="1100">
              <a:solidFill>
                <a:schemeClr val="dk1"/>
              </a:solidFill>
            </a:endParaRPr>
          </a:p>
          <a:p>
            <a:pPr indent="0" lvl="0" marL="0" rtl="0" algn="just">
              <a:spcBef>
                <a:spcPts val="0"/>
              </a:spcBef>
              <a:spcAft>
                <a:spcPts val="0"/>
              </a:spcAft>
              <a:buNone/>
            </a:pPr>
            <a:r>
              <a:rPr lang="it" sz="1100">
                <a:solidFill>
                  <a:schemeClr val="dk1"/>
                </a:solidFill>
              </a:rPr>
              <a:t>corse a più non posso per avvisare il marito di nascondersi</a:t>
            </a:r>
            <a:endParaRPr sz="1100">
              <a:solidFill>
                <a:schemeClr val="dk1"/>
              </a:solidFill>
            </a:endParaRPr>
          </a:p>
          <a:p>
            <a:pPr indent="0" lvl="0" marL="0" rtl="0" algn="just">
              <a:spcBef>
                <a:spcPts val="0"/>
              </a:spcBef>
              <a:spcAft>
                <a:spcPts val="0"/>
              </a:spcAft>
              <a:buNone/>
            </a:pPr>
            <a:r>
              <a:rPr lang="it" sz="1100">
                <a:solidFill>
                  <a:schemeClr val="dk1"/>
                </a:solidFill>
              </a:rPr>
              <a:t>e non tornare nel ghetto, poi tornò a casa per mettere in</a:t>
            </a:r>
            <a:endParaRPr sz="1100">
              <a:solidFill>
                <a:schemeClr val="dk1"/>
              </a:solidFill>
            </a:endParaRPr>
          </a:p>
          <a:p>
            <a:pPr indent="0" lvl="0" marL="0" rtl="0" algn="just">
              <a:spcBef>
                <a:spcPts val="0"/>
              </a:spcBef>
              <a:spcAft>
                <a:spcPts val="0"/>
              </a:spcAft>
              <a:buNone/>
            </a:pPr>
            <a:r>
              <a:rPr lang="it" sz="1100">
                <a:solidFill>
                  <a:schemeClr val="dk1"/>
                </a:solidFill>
              </a:rPr>
              <a:t>sicurezza anche i suoi figli; era certa che gli spietati</a:t>
            </a:r>
            <a:endParaRPr sz="1100">
              <a:solidFill>
                <a:schemeClr val="dk1"/>
              </a:solidFill>
            </a:endParaRPr>
          </a:p>
          <a:p>
            <a:pPr indent="0" lvl="0" marL="0" rtl="0" algn="just">
              <a:spcBef>
                <a:spcPts val="0"/>
              </a:spcBef>
              <a:spcAft>
                <a:spcPts val="0"/>
              </a:spcAft>
              <a:buNone/>
            </a:pPr>
            <a:r>
              <a:rPr lang="it" sz="1100">
                <a:solidFill>
                  <a:schemeClr val="dk1"/>
                </a:solidFill>
              </a:rPr>
              <a:t>tedeschi avrebbero caricato su quei camion solamente</a:t>
            </a:r>
            <a:endParaRPr sz="1100">
              <a:solidFill>
                <a:schemeClr val="dk1"/>
              </a:solidFill>
            </a:endParaRPr>
          </a:p>
          <a:p>
            <a:pPr indent="0" lvl="0" marL="0" rtl="0" algn="just">
              <a:spcBef>
                <a:spcPts val="0"/>
              </a:spcBef>
              <a:spcAft>
                <a:spcPts val="0"/>
              </a:spcAft>
              <a:buNone/>
            </a:pPr>
            <a:r>
              <a:rPr lang="it" sz="1100">
                <a:solidFill>
                  <a:schemeClr val="dk1"/>
                </a:solidFill>
              </a:rPr>
              <a:t>uomini adulti. </a:t>
            </a:r>
            <a:endParaRPr sz="1100">
              <a:solidFill>
                <a:schemeClr val="dk1"/>
              </a:solidFill>
            </a:endParaRPr>
          </a:p>
          <a:p>
            <a:pPr indent="0" lvl="0" marL="0" rtl="0" algn="just">
              <a:spcBef>
                <a:spcPts val="0"/>
              </a:spcBef>
              <a:spcAft>
                <a:spcPts val="0"/>
              </a:spcAft>
              <a:buNone/>
            </a:pPr>
            <a:r>
              <a:rPr lang="it" sz="1100">
                <a:solidFill>
                  <a:schemeClr val="dk1"/>
                </a:solidFill>
              </a:rPr>
              <a:t>Non fu così.Venne immediatamente catturata. Emanuele,</a:t>
            </a:r>
            <a:endParaRPr sz="1100">
              <a:solidFill>
                <a:schemeClr val="dk1"/>
              </a:solidFill>
            </a:endParaRPr>
          </a:p>
          <a:p>
            <a:pPr indent="0" lvl="0" marL="0" rtl="0" algn="just">
              <a:spcBef>
                <a:spcPts val="0"/>
              </a:spcBef>
              <a:spcAft>
                <a:spcPts val="0"/>
              </a:spcAft>
              <a:buNone/>
            </a:pPr>
            <a:r>
              <a:rPr lang="it" sz="1100">
                <a:solidFill>
                  <a:schemeClr val="dk1"/>
                </a:solidFill>
              </a:rPr>
              <a:t>finalmente sveglio, vide la sconcertante scena e scese in</a:t>
            </a:r>
            <a:endParaRPr sz="1100">
              <a:solidFill>
                <a:schemeClr val="dk1"/>
              </a:solidFill>
            </a:endParaRPr>
          </a:p>
          <a:p>
            <a:pPr indent="0" lvl="0" marL="0" rtl="0" algn="just">
              <a:spcBef>
                <a:spcPts val="0"/>
              </a:spcBef>
              <a:spcAft>
                <a:spcPts val="0"/>
              </a:spcAft>
              <a:buNone/>
            </a:pPr>
            <a:r>
              <a:rPr lang="it" sz="1100">
                <a:solidFill>
                  <a:schemeClr val="dk1"/>
                </a:solidFill>
              </a:rPr>
              <a:t>strada per aiutare la mamma.</a:t>
            </a:r>
            <a:endParaRPr sz="1100">
              <a:solidFill>
                <a:schemeClr val="dk1"/>
              </a:solidFill>
            </a:endParaRPr>
          </a:p>
          <a:p>
            <a:pPr indent="0" lvl="0" marL="0" rtl="0" algn="just">
              <a:spcBef>
                <a:spcPts val="0"/>
              </a:spcBef>
              <a:spcAft>
                <a:spcPts val="0"/>
              </a:spcAft>
              <a:buNone/>
            </a:pPr>
            <a:r>
              <a:t/>
            </a:r>
            <a:endParaRPr sz="1100">
              <a:solidFill>
                <a:schemeClr val="dk1"/>
              </a:solidFill>
            </a:endParaRPr>
          </a:p>
        </p:txBody>
      </p:sp>
      <p:sp>
        <p:nvSpPr>
          <p:cNvPr id="73" name="Google Shape;73;p16"/>
          <p:cNvSpPr txBox="1"/>
          <p:nvPr/>
        </p:nvSpPr>
        <p:spPr>
          <a:xfrm>
            <a:off x="4435500" y="241925"/>
            <a:ext cx="4234800" cy="43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74" name="Google Shape;74;p16"/>
          <p:cNvSpPr txBox="1"/>
          <p:nvPr/>
        </p:nvSpPr>
        <p:spPr>
          <a:xfrm>
            <a:off x="4725125" y="580475"/>
            <a:ext cx="4234800" cy="4584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it" sz="1100">
                <a:solidFill>
                  <a:schemeClr val="dk1"/>
                </a:solidFill>
              </a:rPr>
              <a:t>Mamma Virginia urlò subito al figlio di scappare ma</a:t>
            </a:r>
            <a:endParaRPr sz="1100">
              <a:solidFill>
                <a:schemeClr val="dk1"/>
              </a:solidFill>
            </a:endParaRPr>
          </a:p>
          <a:p>
            <a:pPr indent="0" lvl="0" marL="0" rtl="0" algn="just">
              <a:spcBef>
                <a:spcPts val="0"/>
              </a:spcBef>
              <a:spcAft>
                <a:spcPts val="0"/>
              </a:spcAft>
              <a:buNone/>
            </a:pPr>
            <a:r>
              <a:rPr lang="it" sz="1100">
                <a:solidFill>
                  <a:schemeClr val="dk1"/>
                </a:solidFill>
              </a:rPr>
              <a:t>purtroppo anche Emanuele venne catturato e caricato</a:t>
            </a:r>
            <a:endParaRPr sz="105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sulla camionetta. La mamma, a quel punto, con la forza</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della disperazione decise di salvare la vita a suo figlio: con</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un poderoso calcio colpì il suo ragazzo che cadde dal</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camion e poi gli rivolse quest’ultima parola: «Scappa!» Fu</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l’ultima volta che madre e figlio si videro. Iniziò a piovere</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ed Emanuele disperato camminava. Non era chiaro</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nemmeno a lui dove le sue gambe lo stessero portando,</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finché giunse ad una fermata del tram. Salì. Ammise di</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essere in fuga in quanto ebreo, si fidò del tranviere.</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«Mettiti accanto a me» disse pacato l’uomo, e così, per</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due giorni e due notti, protetto dai tranvieri di Roma,</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Emanuele divenne il bambino invisibile; nessuno si</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accorgeva della sua presenza sul tram. Mangiava ciò che i</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tranvieri gli portavano, dormiva al caldo grazie alle coperte</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che i tranvieri gli avevano trovato. Per due giorni rimase</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nascosto e sfuggì in questo modo al terribile</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rastrellamento tedesco. Quel giorno furono portati via 815</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fra uomini e donne e 207 bambini, ma non</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Emanuele, lui, che grazie al coraggio della Mamma e dei</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Tranvieri di Roma, ha potuto raccontarci questa storia.</a:t>
            </a:r>
            <a:endParaRPr sz="1100">
              <a:solidFill>
                <a:schemeClr val="dk1"/>
              </a:solidFill>
            </a:endParaRPr>
          </a:p>
          <a:p>
            <a:pPr indent="0" lvl="0" marL="0" rtl="0" algn="just">
              <a:spcBef>
                <a:spcPts val="0"/>
              </a:spcBef>
              <a:spcAft>
                <a:spcPts val="0"/>
              </a:spcAft>
              <a:buClr>
                <a:schemeClr val="dk1"/>
              </a:buClr>
              <a:buSzPts val="1100"/>
              <a:buFont typeface="Arial"/>
              <a:buNone/>
            </a:pPr>
            <a:r>
              <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«Se comprendere è impossibile, conoscere è necessario»</a:t>
            </a:r>
            <a:endParaRPr sz="1100">
              <a:solidFill>
                <a:schemeClr val="dk1"/>
              </a:solidFill>
            </a:endParaRPr>
          </a:p>
          <a:p>
            <a:pPr indent="0" lvl="0" marL="0" rtl="0" algn="just">
              <a:spcBef>
                <a:spcPts val="0"/>
              </a:spcBef>
              <a:spcAft>
                <a:spcPts val="0"/>
              </a:spcAft>
              <a:buClr>
                <a:schemeClr val="dk1"/>
              </a:buClr>
              <a:buSzPts val="1100"/>
              <a:buFont typeface="Arial"/>
              <a:buNone/>
            </a:pPr>
            <a:r>
              <a:rPr lang="it" sz="1100">
                <a:solidFill>
                  <a:schemeClr val="dk1"/>
                </a:solidFill>
              </a:rPr>
              <a:t>Primo Levi</a:t>
            </a:r>
            <a:endParaRPr sz="1100">
              <a:solidFill>
                <a:schemeClr val="dk1"/>
              </a:solidFill>
            </a:endParaRPr>
          </a:p>
          <a:p>
            <a:pPr indent="0" lvl="0" marL="0" rtl="0" algn="l">
              <a:spcBef>
                <a:spcPts val="0"/>
              </a:spcBef>
              <a:spcAft>
                <a:spcPts val="0"/>
              </a:spcAft>
              <a:buNone/>
            </a:pPr>
            <a:r>
              <a:t/>
            </a:r>
            <a:endParaRPr sz="1800">
              <a:solidFill>
                <a:schemeClr val="dk2"/>
              </a:solidFill>
            </a:endParaRPr>
          </a:p>
        </p:txBody>
      </p:sp>
      <p:sp>
        <p:nvSpPr>
          <p:cNvPr id="75" name="Google Shape;75;p1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3. Riassunto della testimonianza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635900" y="222300"/>
            <a:ext cx="7872193" cy="4838700"/>
          </a:xfrm>
          <a:prstGeom prst="rect">
            <a:avLst/>
          </a:prstGeom>
          <a:noFill/>
          <a:ln>
            <a:noFill/>
          </a:ln>
        </p:spPr>
      </p:pic>
      <p:sp>
        <p:nvSpPr>
          <p:cNvPr id="81" name="Google Shape;81;p17"/>
          <p:cNvSpPr txBox="1"/>
          <p:nvPr/>
        </p:nvSpPr>
        <p:spPr>
          <a:xfrm>
            <a:off x="0" y="0"/>
            <a:ext cx="681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4. Dal passato al presente: 27 gennaio 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1371000" y="402075"/>
            <a:ext cx="6621695" cy="4786334"/>
          </a:xfrm>
          <a:prstGeom prst="rect">
            <a:avLst/>
          </a:prstGeom>
          <a:noFill/>
          <a:ln>
            <a:noFill/>
          </a:ln>
        </p:spPr>
      </p:pic>
      <p:sp>
        <p:nvSpPr>
          <p:cNvPr id="87" name="Google Shape;87;p18"/>
          <p:cNvSpPr txBox="1"/>
          <p:nvPr/>
        </p:nvSpPr>
        <p:spPr>
          <a:xfrm>
            <a:off x="0" y="0"/>
            <a:ext cx="8550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5. "Non sono mai stato bambino, ma non sarò mai vecchio perché nel mio cuore il tempo si è fermato il 16 ottobre 1943" - Emanuele Di Porto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9" title="685781-video-rrtv-1200-s200124_sky_diporto.mp4">
            <a:hlinkClick r:id="rId3"/>
          </p:cNvPr>
          <p:cNvPicPr preferRelativeResize="0"/>
          <p:nvPr/>
        </p:nvPicPr>
        <p:blipFill>
          <a:blip r:embed="rId4">
            <a:alphaModFix/>
          </a:blip>
          <a:stretch>
            <a:fillRect/>
          </a:stretch>
        </p:blipFill>
        <p:spPr>
          <a:xfrm>
            <a:off x="787525" y="602788"/>
            <a:ext cx="7568950" cy="4257525"/>
          </a:xfrm>
          <a:prstGeom prst="rect">
            <a:avLst/>
          </a:prstGeom>
          <a:noFill/>
          <a:ln>
            <a:noFill/>
          </a:ln>
        </p:spPr>
      </p:pic>
      <p:sp>
        <p:nvSpPr>
          <p:cNvPr id="93" name="Google Shape;93;p19"/>
          <p:cNvSpPr txBox="1"/>
          <p:nvPr/>
        </p:nvSpPr>
        <p:spPr>
          <a:xfrm>
            <a:off x="0" y="0"/>
            <a:ext cx="744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6. Video Sky "Emanuele Di Porto rivive il suo 16 ottobre 1943"</a:t>
            </a:r>
            <a:endParaRPr>
              <a:solidFill>
                <a:srgbClr val="202124"/>
              </a:solidFill>
              <a:highlight>
                <a:srgbClr val="F8F9FA"/>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502388" y="462000"/>
            <a:ext cx="8139225" cy="4578650"/>
          </a:xfrm>
          <a:prstGeom prst="rect">
            <a:avLst/>
          </a:prstGeom>
          <a:noFill/>
          <a:ln>
            <a:noFill/>
          </a:ln>
        </p:spPr>
      </p:pic>
      <p:sp>
        <p:nvSpPr>
          <p:cNvPr id="99" name="Google Shape;99;p20"/>
          <p:cNvSpPr txBox="1"/>
          <p:nvPr/>
        </p:nvSpPr>
        <p:spPr>
          <a:xfrm>
            <a:off x="0" y="0"/>
            <a:ext cx="651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202124"/>
                </a:solidFill>
                <a:highlight>
                  <a:srgbClr val="F8F9FA"/>
                </a:highlight>
                <a:latin typeface="Roboto"/>
                <a:ea typeface="Roboto"/>
                <a:cs typeface="Roboto"/>
                <a:sym typeface="Roboto"/>
              </a:rPr>
              <a:t>7. Immagini storiche del Ghetto di Roma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1"/>
          <p:cNvPicPr preferRelativeResize="0"/>
          <p:nvPr/>
        </p:nvPicPr>
        <p:blipFill>
          <a:blip r:embed="rId3">
            <a:alphaModFix/>
          </a:blip>
          <a:stretch>
            <a:fillRect/>
          </a:stretch>
        </p:blipFill>
        <p:spPr>
          <a:xfrm>
            <a:off x="1071438" y="169975"/>
            <a:ext cx="7001125" cy="4803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